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25F7"/>
    <a:srgbClr val="4B33FB"/>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0" d="100"/>
          <a:sy n="80" d="100"/>
        </p:scale>
        <p:origin x="300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1071843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3405146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1957359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174776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3305016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3226324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326357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3681127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75175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1316713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18D17B-14C8-4957-B2C2-B6315DDEC6F6}" type="datetimeFigureOut">
              <a:rPr kumimoji="1" lang="ja-JP" altLang="en-US" smtClean="0"/>
              <a:t>2018/5/14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2173762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E18D17B-14C8-4957-B2C2-B6315DDEC6F6}" type="datetimeFigureOut">
              <a:rPr kumimoji="1" lang="ja-JP" altLang="en-US" smtClean="0"/>
              <a:t>2018/5/14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062A321-F1AD-4BD3-9A85-A148FF0979E7}" type="slidenum">
              <a:rPr kumimoji="1" lang="ja-JP" altLang="en-US" smtClean="0"/>
              <a:t>‹#›</a:t>
            </a:fld>
            <a:endParaRPr kumimoji="1" lang="ja-JP" altLang="en-US"/>
          </a:p>
        </p:txBody>
      </p:sp>
    </p:spTree>
    <p:extLst>
      <p:ext uri="{BB962C8B-B14F-4D97-AF65-F5344CB8AC3E}">
        <p14:creationId xmlns:p14="http://schemas.microsoft.com/office/powerpoint/2010/main" val="9453969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elgin vineyards south africa photo」の画像検索結果"/>
          <p:cNvPicPr>
            <a:picLocks noChangeAspect="1" noChangeArrowheads="1"/>
          </p:cNvPicPr>
          <p:nvPr/>
        </p:nvPicPr>
        <p:blipFill rotWithShape="1">
          <a:blip r:embed="rId2">
            <a:extLst>
              <a:ext uri="{28A0092B-C50C-407E-A947-70E740481C1C}">
                <a14:useLocalDpi xmlns:a14="http://schemas.microsoft.com/office/drawing/2010/main" val="0"/>
              </a:ext>
            </a:extLst>
          </a:blip>
          <a:srcRect t="13867" b="14496"/>
          <a:stretch/>
        </p:blipFill>
        <p:spPr bwMode="auto">
          <a:xfrm>
            <a:off x="0" y="0"/>
            <a:ext cx="6858000" cy="241550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121072" y="5360246"/>
            <a:ext cx="6587765" cy="2400657"/>
          </a:xfrm>
          <a:prstGeom prst="rect">
            <a:avLst/>
          </a:prstGeom>
          <a:noFill/>
        </p:spPr>
        <p:txBody>
          <a:bodyPr wrap="square" rtlCol="0">
            <a:spAutoFit/>
          </a:bodyPr>
          <a:lstStyle/>
          <a:p>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ビストロ・チック</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●住所：東京都港区東麻布</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3-7-8</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階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TEL: </a:t>
            </a:r>
            <a:r>
              <a:rPr lang="en-US" altLang="ja-JP" sz="1050" dirty="0"/>
              <a:t>050-5589-9559</a:t>
            </a:r>
            <a:r>
              <a:rPr lang="ja-JP" altLang="en-US" sz="1200" dirty="0"/>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アクセス：</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東京メトロ</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南北線・大江戸線麻布十番駅</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番出口より徒歩</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分（</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251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ｍ）</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●日時 ：</a:t>
            </a: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日（木）：</a:t>
            </a:r>
            <a:r>
              <a:rPr kumimoji="1" lang="ja-JP" altLang="en-US" sz="1050" b="1" u="sng" dirty="0">
                <a:latin typeface="Meiryo UI" panose="020B0604030504040204" pitchFamily="50" charset="-128"/>
                <a:ea typeface="Meiryo UI" panose="020B0604030504040204" pitchFamily="50" charset="-128"/>
                <a:cs typeface="Meiryo UI" panose="020B0604030504040204" pitchFamily="50" charset="-128"/>
              </a:rPr>
              <a:t>セミナーとフリーテイスティングの</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内容は裏面をご覧ください。</a:t>
            </a:r>
            <a:endParaRPr lang="en-US" altLang="ja-JP" sz="105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①セミナー：</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14:30-15:30</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②フリーテイスティング：</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15:30-16:30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（シュナンブランを中心に。様々なフードとペアリング）</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対象：①②ともに酒販店、飲食店、ワイン業界関係者様</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商品によっては試飲用見本が少なく、無くなってしまう場合がございますが予め御了承願います。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参加費：①②は共通で税込</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2500</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円（当日払）</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●問合せ</a:t>
            </a: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申込</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06-6882-1070</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06-6882-1045</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info@masuda-jp.com</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担当：株式会社マスダ 三宅／堀　</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201229" y="2695795"/>
            <a:ext cx="5544037" cy="1231106"/>
          </a:xfrm>
          <a:prstGeom prst="rect">
            <a:avLst/>
          </a:prstGeom>
          <a:noFill/>
        </p:spPr>
        <p:txBody>
          <a:bodyPr wrap="square" rtlCol="0">
            <a:spAutoFit/>
          </a:bodyPr>
          <a:lstStyle/>
          <a:p>
            <a:r>
              <a:rPr kumimoji="1" lang="ja-JP" altLang="en-US" sz="1100" b="1" dirty="0"/>
              <a:t>●</a:t>
            </a:r>
            <a:r>
              <a:rPr kumimoji="1" lang="ja-JP" altLang="en-US" sz="1100" b="1" u="sng" dirty="0"/>
              <a:t>リーズル・ラスト：ポールクルーバー・マーケティング・ディレクター</a:t>
            </a:r>
            <a:endParaRPr kumimoji="1" lang="en-US" altLang="ja-JP" sz="1100" u="sng" dirty="0"/>
          </a:p>
          <a:p>
            <a:r>
              <a:rPr kumimoji="1" lang="ja-JP" altLang="en-US" sz="1050" dirty="0"/>
              <a:t>①生産者紹介：ティムアトキン南アフリカワイン格付</a:t>
            </a:r>
            <a:r>
              <a:rPr kumimoji="1" lang="en-US" altLang="ja-JP" sz="1050" dirty="0"/>
              <a:t>5</a:t>
            </a:r>
            <a:r>
              <a:rPr kumimoji="1" lang="ja-JP" altLang="en-US" sz="1050" dirty="0"/>
              <a:t>年連続</a:t>
            </a:r>
            <a:r>
              <a:rPr kumimoji="1" lang="en-US" altLang="ja-JP" sz="1050" dirty="0"/>
              <a:t>1</a:t>
            </a:r>
            <a:r>
              <a:rPr kumimoji="1" lang="ja-JP" altLang="en-US" sz="1050" dirty="0"/>
              <a:t>級生産者。冷涼地区エルギンを南アフリカワインのプレミアムワイン生産地にしたパイオニア。家族経営。ニール・マーティン曰く「南アフリカの白ワインは、ポールクルーバーを飲めば十分だ」と言わせるほど、南アフリカを代表する特に白ワインに強い生産者。赤はピノノワールを生産。</a:t>
            </a:r>
            <a:endParaRPr kumimoji="1" lang="en-US" altLang="ja-JP" sz="1050" dirty="0"/>
          </a:p>
          <a:p>
            <a:r>
              <a:rPr kumimoji="1" lang="ja-JP" altLang="en-US" sz="1050" dirty="0"/>
              <a:t>②リーズル紹介：</a:t>
            </a:r>
            <a:r>
              <a:rPr kumimoji="1" lang="en-US" altLang="ja-JP" sz="1050" dirty="0"/>
              <a:t>4</a:t>
            </a:r>
            <a:r>
              <a:rPr kumimoji="1" lang="ja-JP" altLang="en-US" sz="1050" dirty="0"/>
              <a:t>世代目。毎年来日。日本大好き。毎年来日時に寄木細工の秘密箱を購入して集めている。そば、焼鳥、お好み焼き、茶わん蒸し、イチゴ大福が大好き。日本語も勉強中。</a:t>
            </a:r>
            <a:endParaRPr kumimoji="1" lang="en-US" altLang="ja-JP" sz="1050" dirty="0"/>
          </a:p>
        </p:txBody>
      </p:sp>
      <p:sp>
        <p:nvSpPr>
          <p:cNvPr id="6" name="テキスト ボックス 5"/>
          <p:cNvSpPr txBox="1"/>
          <p:nvPr/>
        </p:nvSpPr>
        <p:spPr>
          <a:xfrm>
            <a:off x="0" y="8773"/>
            <a:ext cx="6829911" cy="400110"/>
          </a:xfrm>
          <a:prstGeom prst="rect">
            <a:avLst/>
          </a:prstGeom>
          <a:noFill/>
        </p:spPr>
        <p:txBody>
          <a:bodyPr wrap="square" rtlCol="0">
            <a:spAutoFit/>
          </a:bodyPr>
          <a:lstStyle/>
          <a:p>
            <a:pPr algn="ctr"/>
            <a:r>
              <a:rPr kumimoji="1" lang="ja-JP" altLang="en-US" sz="2000" dirty="0">
                <a:solidFill>
                  <a:srgbClr val="FFFF00"/>
                </a:solidFill>
                <a:effectLst>
                  <a:outerShdw blurRad="38100" dist="38100" dir="2700000" algn="tl">
                    <a:srgbClr val="000000">
                      <a:alpha val="43137"/>
                    </a:srgbClr>
                  </a:outerShdw>
                </a:effectLst>
                <a:latin typeface="ＡＲ新藝体Ｕ" panose="020B0609010101010101" pitchFamily="49" charset="-128"/>
                <a:ea typeface="ＡＲ新藝体Ｕ" panose="020B0609010101010101" pitchFamily="49" charset="-128"/>
                <a:cs typeface="Meiryo UI" panose="020B0604030504040204" pitchFamily="50" charset="-128"/>
              </a:rPr>
              <a:t>～</a:t>
            </a:r>
            <a:r>
              <a:rPr lang="ja-JP" altLang="en-US" sz="2000" dirty="0">
                <a:solidFill>
                  <a:srgbClr val="FFFF00"/>
                </a:solidFill>
                <a:effectLst>
                  <a:outerShdw blurRad="38100" dist="38100" dir="2700000" algn="tl">
                    <a:srgbClr val="000000">
                      <a:alpha val="43137"/>
                    </a:srgbClr>
                  </a:outerShdw>
                </a:effectLst>
                <a:latin typeface="ＡＲ新藝体Ｕ" panose="020B0609010101010101" pitchFamily="49" charset="-128"/>
                <a:ea typeface="ＡＲ新藝体Ｕ" panose="020B0609010101010101" pitchFamily="49" charset="-128"/>
                <a:cs typeface="Meiryo UI" panose="020B0604030504040204" pitchFamily="50" charset="-128"/>
              </a:rPr>
              <a:t>ポールクルーバー＆キャサリン・マーシャル</a:t>
            </a:r>
            <a:r>
              <a:rPr kumimoji="1" lang="ja-JP" altLang="en-US" sz="2000" dirty="0">
                <a:solidFill>
                  <a:srgbClr val="FFFF00"/>
                </a:solidFill>
                <a:effectLst>
                  <a:outerShdw blurRad="38100" dist="38100" dir="2700000" algn="tl">
                    <a:srgbClr val="000000">
                      <a:alpha val="43137"/>
                    </a:srgbClr>
                  </a:outerShdw>
                </a:effectLst>
                <a:latin typeface="ＡＲ新藝体Ｕ" panose="020B0609010101010101" pitchFamily="49" charset="-128"/>
                <a:ea typeface="ＡＲ新藝体Ｕ" panose="020B0609010101010101" pitchFamily="49" charset="-128"/>
                <a:cs typeface="Meiryo UI" panose="020B0604030504040204" pitchFamily="50" charset="-128"/>
              </a:rPr>
              <a:t>来日記念～</a:t>
            </a:r>
          </a:p>
        </p:txBody>
      </p:sp>
      <p:pic>
        <p:nvPicPr>
          <p:cNvPr id="12" name="図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84770" y="2448228"/>
            <a:ext cx="304149" cy="240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テキスト ボックス 20"/>
          <p:cNvSpPr txBox="1">
            <a:spLocks noChangeArrowheads="1"/>
          </p:cNvSpPr>
          <p:nvPr/>
        </p:nvSpPr>
        <p:spPr bwMode="auto">
          <a:xfrm>
            <a:off x="5822570" y="2455655"/>
            <a:ext cx="109306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dirty="0">
                <a:solidFill>
                  <a:srgbClr val="4D4D4D"/>
                </a:solidFill>
                <a:latin typeface="HG創英角ｺﾞｼｯｸUB" panose="020B0909000000000000" pitchFamily="49" charset="-128"/>
                <a:ea typeface="HG創英角ｺﾞｼｯｸUB" panose="020B0909000000000000" pitchFamily="49" charset="-128"/>
              </a:rPr>
              <a:t>株式会社 マスダ</a:t>
            </a:r>
          </a:p>
        </p:txBody>
      </p:sp>
      <p:sp>
        <p:nvSpPr>
          <p:cNvPr id="14" name="テキスト ボックス 13"/>
          <p:cNvSpPr txBox="1"/>
          <p:nvPr/>
        </p:nvSpPr>
        <p:spPr>
          <a:xfrm>
            <a:off x="1209675" y="1022840"/>
            <a:ext cx="5638615" cy="1415772"/>
          </a:xfrm>
          <a:prstGeom prst="rect">
            <a:avLst/>
          </a:prstGeom>
          <a:noFill/>
        </p:spPr>
        <p:txBody>
          <a:bodyPr wrap="square" rtlCol="0">
            <a:spAutoFit/>
          </a:bodyPr>
          <a:lstStyle/>
          <a:p>
            <a:pPr algn="r"/>
            <a:r>
              <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日（木）</a:t>
            </a:r>
            <a:endParaRPr kumimoji="1"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①セミナー</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14:30</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15:30</a:t>
            </a:r>
          </a:p>
          <a:p>
            <a:pPr algn="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②フリーテイスティング</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15:30-16:30</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＠ビストロ・チック（</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東京・麻布十番</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）参加費</a:t>
            </a:r>
            <a:r>
              <a:rPr kumimoji="1"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2500</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円</a:t>
            </a:r>
            <a:endParaRPr kumimoji="1"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264695" y="381001"/>
            <a:ext cx="7180332" cy="800219"/>
          </a:xfrm>
          <a:prstGeom prst="rect">
            <a:avLst/>
          </a:prstGeom>
          <a:noFill/>
        </p:spPr>
        <p:txBody>
          <a:bodyPr wrap="square" rtlCol="0">
            <a:spAutoFit/>
          </a:bodyPr>
          <a:lstStyle/>
          <a:p>
            <a:pPr algn="ctr"/>
            <a:r>
              <a:rPr kumimoji="1" lang="ja-JP" altLang="en-US" sz="2300" dirty="0">
                <a:solidFill>
                  <a:srgbClr val="FF0000"/>
                </a:solidFill>
                <a:effectLst>
                  <a:outerShdw blurRad="38100" dist="38100" dir="2700000" algn="tl">
                    <a:srgbClr val="000000">
                      <a:alpha val="43137"/>
                    </a:srgbClr>
                  </a:outerShdw>
                </a:effectLst>
                <a:latin typeface="ＡＲ新藝体Ｕ" panose="020B0609010101010101" pitchFamily="49" charset="-128"/>
                <a:ea typeface="ＡＲ新藝体Ｕ" panose="020B0609010101010101" pitchFamily="49" charset="-128"/>
                <a:cs typeface="Meiryo UI" panose="020B0604030504040204" pitchFamily="50" charset="-128"/>
              </a:rPr>
              <a:t>「南アフリカ・エルギン地区のワイン試飲セミナー＆シュナンブランの可能性」のお知らせ</a:t>
            </a:r>
          </a:p>
        </p:txBody>
      </p:sp>
      <p:sp>
        <p:nvSpPr>
          <p:cNvPr id="17" name="テキスト ボックス 16"/>
          <p:cNvSpPr txBox="1"/>
          <p:nvPr/>
        </p:nvSpPr>
        <p:spPr>
          <a:xfrm>
            <a:off x="61427" y="7881672"/>
            <a:ext cx="6711972" cy="769441"/>
          </a:xfrm>
          <a:prstGeom prst="rect">
            <a:avLst/>
          </a:prstGeom>
          <a:noFill/>
        </p:spPr>
        <p:txBody>
          <a:bodyPr wrap="square" rtlCol="0">
            <a:spAutoFit/>
          </a:bodyPr>
          <a:lstStyle/>
          <a:p>
            <a:pPr algn="ct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株式会社マスダ 南アフリカワイン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セミナー＆フ</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リ</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ーテイスティング申込書　</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FAX06-6882-1045</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または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info@masuda-jp.com</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問合せ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06-6882-1070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定員になり次第、予約を締め切らせて頂きます。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9524" y="7829615"/>
            <a:ext cx="6858000" cy="0"/>
          </a:xfrm>
          <a:prstGeom prst="line">
            <a:avLst/>
          </a:prstGeom>
          <a:ln>
            <a:prstDash val="sysDot"/>
          </a:ln>
        </p:spPr>
        <p:style>
          <a:lnRef idx="1">
            <a:schemeClr val="dk1"/>
          </a:lnRef>
          <a:fillRef idx="0">
            <a:schemeClr val="dk1"/>
          </a:fillRef>
          <a:effectRef idx="0">
            <a:schemeClr val="dk1"/>
          </a:effectRef>
          <a:fontRef idx="minor">
            <a:schemeClr val="tx1"/>
          </a:fontRef>
        </p:style>
      </p:cxnSp>
      <p:graphicFrame>
        <p:nvGraphicFramePr>
          <p:cNvPr id="24" name="表 23"/>
          <p:cNvGraphicFramePr>
            <a:graphicFrameLocks noGrp="1"/>
          </p:cNvGraphicFramePr>
          <p:nvPr>
            <p:extLst>
              <p:ext uri="{D42A27DB-BD31-4B8C-83A1-F6EECF244321}">
                <p14:modId xmlns:p14="http://schemas.microsoft.com/office/powerpoint/2010/main" val="1855276555"/>
              </p:ext>
            </p:extLst>
          </p:nvPr>
        </p:nvGraphicFramePr>
        <p:xfrm>
          <a:off x="79080" y="8525963"/>
          <a:ext cx="6676666" cy="983295"/>
        </p:xfrm>
        <a:graphic>
          <a:graphicData uri="http://schemas.openxmlformats.org/drawingml/2006/table">
            <a:tbl>
              <a:tblPr firstRow="1" bandRow="1">
                <a:tableStyleId>{5C22544A-7EE6-4342-B048-85BDC9FD1C3A}</a:tableStyleId>
              </a:tblPr>
              <a:tblGrid>
                <a:gridCol w="3296603">
                  <a:extLst>
                    <a:ext uri="{9D8B030D-6E8A-4147-A177-3AD203B41FA5}">
                      <a16:colId xmlns:a16="http://schemas.microsoft.com/office/drawing/2014/main" val="20000"/>
                    </a:ext>
                  </a:extLst>
                </a:gridCol>
                <a:gridCol w="675323">
                  <a:extLst>
                    <a:ext uri="{9D8B030D-6E8A-4147-A177-3AD203B41FA5}">
                      <a16:colId xmlns:a16="http://schemas.microsoft.com/office/drawing/2014/main" val="20001"/>
                    </a:ext>
                  </a:extLst>
                </a:gridCol>
                <a:gridCol w="2704740">
                  <a:extLst>
                    <a:ext uri="{9D8B030D-6E8A-4147-A177-3AD203B41FA5}">
                      <a16:colId xmlns:a16="http://schemas.microsoft.com/office/drawing/2014/main" val="20002"/>
                    </a:ext>
                  </a:extLst>
                </a:gridCol>
              </a:tblGrid>
              <a:tr h="541837">
                <a:tc>
                  <a:txBody>
                    <a:bodyPr/>
                    <a:lstStyle/>
                    <a:p>
                      <a:r>
                        <a:rPr kumimoji="1" lang="ja-JP" altLang="en-US" sz="900" b="0" dirty="0">
                          <a:solidFill>
                            <a:schemeClr val="tx1"/>
                          </a:solidFill>
                          <a:latin typeface="+mn-ea"/>
                          <a:ea typeface="+mn-ea"/>
                        </a:rPr>
                        <a:t>店名</a:t>
                      </a:r>
                      <a:r>
                        <a:rPr kumimoji="1" lang="en-US" altLang="ja-JP" sz="900" b="0" dirty="0">
                          <a:solidFill>
                            <a:schemeClr val="tx1"/>
                          </a:solidFill>
                          <a:latin typeface="+mn-ea"/>
                          <a:ea typeface="+mn-ea"/>
                        </a:rPr>
                        <a:t>/</a:t>
                      </a:r>
                      <a:r>
                        <a:rPr kumimoji="1" lang="ja-JP" altLang="en-US" sz="900" b="0" dirty="0">
                          <a:solidFill>
                            <a:schemeClr val="tx1"/>
                          </a:solidFill>
                          <a:latin typeface="+mn-ea"/>
                          <a:ea typeface="+mn-ea"/>
                        </a:rPr>
                        <a:t>お名前</a:t>
                      </a:r>
                      <a:r>
                        <a:rPr kumimoji="1" lang="en-US" altLang="ja-JP" sz="900" b="0" dirty="0">
                          <a:solidFill>
                            <a:schemeClr val="tx1"/>
                          </a:solidFill>
                          <a:latin typeface="+mn-ea"/>
                          <a:ea typeface="+mn-ea"/>
                        </a:rPr>
                        <a:t>/</a:t>
                      </a:r>
                      <a:r>
                        <a:rPr kumimoji="1" lang="ja-JP" altLang="en-US" sz="900" b="0" dirty="0">
                          <a:solidFill>
                            <a:schemeClr val="tx1"/>
                          </a:solidFill>
                          <a:latin typeface="+mn-ea"/>
                          <a:ea typeface="+mn-ea"/>
                        </a:rPr>
                        <a:t>（飲食店様の場合は帳合先も）：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0" dirty="0">
                          <a:solidFill>
                            <a:schemeClr val="tx1"/>
                          </a:solidFill>
                          <a:latin typeface="+mn-ea"/>
                          <a:ea typeface="+mn-ea"/>
                        </a:rPr>
                        <a:t>参加人数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0" dirty="0">
                          <a:solidFill>
                            <a:schemeClr val="tx1"/>
                          </a:solidFill>
                          <a:latin typeface="+mn-ea"/>
                          <a:ea typeface="+mn-ea"/>
                        </a:rPr>
                        <a:t>電話番号：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41458">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予約受付完了の返信先</a:t>
                      </a:r>
                      <a:r>
                        <a:rPr kumimoji="1" lang="en-US" altLang="ja-JP" sz="900" dirty="0">
                          <a:latin typeface="+mn-ea"/>
                          <a:ea typeface="+mn-ea"/>
                        </a:rPr>
                        <a:t>FAX</a:t>
                      </a:r>
                      <a:r>
                        <a:rPr kumimoji="1" lang="ja-JP" altLang="en-US" sz="900" dirty="0">
                          <a:latin typeface="+mn-ea"/>
                          <a:ea typeface="+mn-ea"/>
                        </a:rPr>
                        <a:t>番号またはメールアドレス：</a:t>
                      </a:r>
                      <a:r>
                        <a:rPr kumimoji="1" lang="ja-JP" altLang="en-US" sz="1100" dirty="0">
                          <a:latin typeface="+mn-ea"/>
                          <a:ea typeface="+mn-ea"/>
                        </a:rPr>
                        <a:t>　</a:t>
                      </a:r>
                    </a:p>
                    <a:p>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6" name="テキスト ボックス 25"/>
          <p:cNvSpPr txBox="1"/>
          <p:nvPr/>
        </p:nvSpPr>
        <p:spPr>
          <a:xfrm>
            <a:off x="1211709" y="4021190"/>
            <a:ext cx="5544037" cy="1231106"/>
          </a:xfrm>
          <a:prstGeom prst="rect">
            <a:avLst/>
          </a:prstGeom>
          <a:noFill/>
        </p:spPr>
        <p:txBody>
          <a:bodyPr wrap="square" rtlCol="0">
            <a:spAutoFit/>
          </a:bodyPr>
          <a:lstStyle/>
          <a:p>
            <a:r>
              <a:rPr kumimoji="1" lang="ja-JP" altLang="en-US" sz="1100" b="1" dirty="0"/>
              <a:t>●</a:t>
            </a:r>
            <a:r>
              <a:rPr kumimoji="1" lang="ja-JP" altLang="en-US" sz="1100" b="1" u="sng" dirty="0"/>
              <a:t>キャサリン・マーシャル：醸造家</a:t>
            </a:r>
            <a:endParaRPr kumimoji="1" lang="en-US" altLang="ja-JP" sz="1100" b="1" u="sng" dirty="0"/>
          </a:p>
          <a:p>
            <a:r>
              <a:rPr kumimoji="1" lang="ja-JP" altLang="en-US" sz="1050" dirty="0"/>
              <a:t>①生産者＆キャサリン紹介：ティムアトキン南アフリカワイン格付</a:t>
            </a:r>
            <a:r>
              <a:rPr kumimoji="1" lang="en-US" altLang="ja-JP" sz="1050" dirty="0"/>
              <a:t>3</a:t>
            </a:r>
            <a:r>
              <a:rPr kumimoji="1" lang="ja-JP" altLang="en-US" sz="1050" dirty="0"/>
              <a:t>級。南アフリカの</a:t>
            </a:r>
            <a:r>
              <a:rPr lang="ja-JP" altLang="en-US" sz="1050" dirty="0"/>
              <a:t>幾つかのワイナリーで醸造責任者を務め、プラッター（南アフリカワインの評価本）で</a:t>
            </a:r>
            <a:r>
              <a:rPr lang="en-US" altLang="ja-JP" sz="1050" dirty="0"/>
              <a:t>5</a:t>
            </a:r>
            <a:r>
              <a:rPr lang="ja-JP" altLang="en-US" sz="1050" dirty="0"/>
              <a:t>星獲得、南アフリカ国内外で数々のメダルを受賞し、</a:t>
            </a:r>
            <a:r>
              <a:rPr lang="en-US" altLang="ja-JP" sz="1050" dirty="0"/>
              <a:t>1996</a:t>
            </a:r>
            <a:r>
              <a:rPr lang="ja-JP" altLang="en-US" sz="1050" dirty="0"/>
              <a:t>年独立。南アフリカワイン業界の元祖ガレージストの一人。</a:t>
            </a:r>
            <a:r>
              <a:rPr kumimoji="1" lang="ja-JP" altLang="en-US" sz="1050" dirty="0"/>
              <a:t>エルギンの様々な畑から品種ごとにベストのブドウを購入し、エレガントでバランスの良いワインを生産。テロワール主義、不干渉主義（ミニマリスト）的アプローチ。</a:t>
            </a:r>
            <a:r>
              <a:rPr lang="ja-JP" altLang="en-US" sz="1050" dirty="0"/>
              <a:t>今回、初来日にとても興奮している！趣味はハイキング、マウンテンバイク、ガーデニング、旅行など。</a:t>
            </a:r>
            <a:endParaRPr kumimoji="1" lang="en-US" altLang="ja-JP" sz="1050" dirty="0"/>
          </a:p>
        </p:txBody>
      </p:sp>
      <p:sp>
        <p:nvSpPr>
          <p:cNvPr id="25" name="AutoShape 2" descr="「elgin vineyards south africa photo」の画像検索結果"/>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3" name="図 2">
            <a:extLst>
              <a:ext uri="{FF2B5EF4-FFF2-40B4-BE49-F238E27FC236}">
                <a16:creationId xmlns:a16="http://schemas.microsoft.com/office/drawing/2014/main" id="{DD7FFDDD-474D-4A26-88C6-39EFE1A52BB7}"/>
              </a:ext>
            </a:extLst>
          </p:cNvPr>
          <p:cNvPicPr>
            <a:picLocks noChangeAspect="1"/>
          </p:cNvPicPr>
          <p:nvPr/>
        </p:nvPicPr>
        <p:blipFill rotWithShape="1">
          <a:blip r:embed="rId4">
            <a:extLst>
              <a:ext uri="{28A0092B-C50C-407E-A947-70E740481C1C}">
                <a14:useLocalDpi xmlns:a14="http://schemas.microsoft.com/office/drawing/2010/main" val="0"/>
              </a:ext>
            </a:extLst>
          </a:blip>
          <a:srcRect l="26566" r="43231"/>
          <a:stretch/>
        </p:blipFill>
        <p:spPr>
          <a:xfrm>
            <a:off x="5418267" y="5430981"/>
            <a:ext cx="1290570" cy="1264409"/>
          </a:xfrm>
          <a:prstGeom prst="rect">
            <a:avLst/>
          </a:prstGeom>
        </p:spPr>
      </p:pic>
      <p:pic>
        <p:nvPicPr>
          <p:cNvPr id="7" name="図 6">
            <a:extLst>
              <a:ext uri="{FF2B5EF4-FFF2-40B4-BE49-F238E27FC236}">
                <a16:creationId xmlns:a16="http://schemas.microsoft.com/office/drawing/2014/main" id="{8DC42BBF-7BBF-479F-92E1-8A14CBB5F7C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251" b="29444"/>
          <a:stretch/>
        </p:blipFill>
        <p:spPr>
          <a:xfrm>
            <a:off x="61427" y="4075948"/>
            <a:ext cx="1175453" cy="1205088"/>
          </a:xfrm>
          <a:prstGeom prst="rect">
            <a:avLst/>
          </a:prstGeom>
        </p:spPr>
      </p:pic>
      <p:pic>
        <p:nvPicPr>
          <p:cNvPr id="15" name="図 14">
            <a:extLst>
              <a:ext uri="{FF2B5EF4-FFF2-40B4-BE49-F238E27FC236}">
                <a16:creationId xmlns:a16="http://schemas.microsoft.com/office/drawing/2014/main" id="{D2666731-3D51-4432-8203-C1FCF6C2BE84}"/>
              </a:ext>
            </a:extLst>
          </p:cNvPr>
          <p:cNvPicPr>
            <a:picLocks noChangeAspect="1"/>
          </p:cNvPicPr>
          <p:nvPr/>
        </p:nvPicPr>
        <p:blipFill rotWithShape="1">
          <a:blip r:embed="rId6">
            <a:extLst>
              <a:ext uri="{28A0092B-C50C-407E-A947-70E740481C1C}">
                <a14:useLocalDpi xmlns:a14="http://schemas.microsoft.com/office/drawing/2010/main" val="0"/>
              </a:ext>
            </a:extLst>
          </a:blip>
          <a:srcRect l="42705" t="6587" r="20608" b="66727"/>
          <a:stretch/>
        </p:blipFill>
        <p:spPr>
          <a:xfrm>
            <a:off x="52981" y="2773416"/>
            <a:ext cx="1148248" cy="1113622"/>
          </a:xfrm>
          <a:prstGeom prst="rect">
            <a:avLst/>
          </a:prstGeom>
        </p:spPr>
      </p:pic>
    </p:spTree>
    <p:extLst>
      <p:ext uri="{BB962C8B-B14F-4D97-AF65-F5344CB8AC3E}">
        <p14:creationId xmlns:p14="http://schemas.microsoft.com/office/powerpoint/2010/main" val="3202433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E5DF95-1B39-4928-8F60-FE33F5C28166}"/>
              </a:ext>
            </a:extLst>
          </p:cNvPr>
          <p:cNvSpPr>
            <a:spLocks noGrp="1"/>
          </p:cNvSpPr>
          <p:nvPr>
            <p:ph type="title"/>
          </p:nvPr>
        </p:nvSpPr>
        <p:spPr>
          <a:xfrm>
            <a:off x="138114" y="180447"/>
            <a:ext cx="6581773" cy="2229201"/>
          </a:xfrm>
        </p:spPr>
        <p:txBody>
          <a:bodyPr>
            <a:normAutofit fontScale="90000"/>
          </a:bodyPr>
          <a:lstStyle/>
          <a:p>
            <a:r>
              <a:rPr lang="ja-JP" altLang="en-US" sz="1300" b="1" dirty="0">
                <a:latin typeface="+mn-ea"/>
                <a:ea typeface="+mn-ea"/>
              </a:rPr>
              <a:t>①試飲セミナー　</a:t>
            </a:r>
            <a:r>
              <a:rPr lang="en-US" altLang="ja-JP" sz="1100" dirty="0">
                <a:latin typeface="+mn-ea"/>
                <a:ea typeface="+mn-ea"/>
              </a:rPr>
              <a:t>14:30-15:30</a:t>
            </a:r>
            <a:r>
              <a:rPr lang="ja-JP" altLang="en-US" sz="1100" dirty="0">
                <a:latin typeface="+mn-ea"/>
                <a:ea typeface="+mn-ea"/>
              </a:rPr>
              <a:t> </a:t>
            </a:r>
            <a:r>
              <a:rPr lang="en-US" altLang="ja-JP" sz="1100" b="1" dirty="0">
                <a:latin typeface="+mn-ea"/>
                <a:ea typeface="+mn-ea"/>
              </a:rPr>
              <a:t>※</a:t>
            </a:r>
            <a:r>
              <a:rPr lang="ja-JP" altLang="en-US" sz="1100" b="1" dirty="0">
                <a:latin typeface="+mn-ea"/>
                <a:ea typeface="+mn-ea"/>
              </a:rPr>
              <a:t>ワインは変更になる場合がございます。</a:t>
            </a:r>
            <a:br>
              <a:rPr lang="en-US" altLang="ja-JP" sz="900" dirty="0">
                <a:latin typeface="+mn-ea"/>
                <a:ea typeface="+mn-ea"/>
              </a:rPr>
            </a:br>
            <a:r>
              <a:rPr lang="ja-JP" altLang="en-US" sz="1100" dirty="0">
                <a:latin typeface="+mn-ea"/>
                <a:ea typeface="+mn-ea"/>
              </a:rPr>
              <a:t>・リーズル「エルギンのテロワールについて」説明。</a:t>
            </a:r>
            <a:br>
              <a:rPr lang="en-US" altLang="ja-JP" sz="1100" dirty="0">
                <a:latin typeface="+mn-ea"/>
                <a:ea typeface="+mn-ea"/>
              </a:rPr>
            </a:br>
            <a:br>
              <a:rPr lang="en-US" altLang="ja-JP" sz="1100" dirty="0">
                <a:latin typeface="+mn-ea"/>
                <a:ea typeface="+mn-ea"/>
              </a:rPr>
            </a:br>
            <a:r>
              <a:rPr lang="ja-JP" altLang="en-US" sz="1100" dirty="0">
                <a:latin typeface="+mn-ea"/>
                <a:ea typeface="+mn-ea"/>
              </a:rPr>
              <a:t>＜試飲ワイン＞</a:t>
            </a:r>
            <a:br>
              <a:rPr lang="en-US" altLang="ja-JP" sz="1100" dirty="0">
                <a:latin typeface="+mn-ea"/>
                <a:ea typeface="+mn-ea"/>
              </a:rPr>
            </a:br>
            <a:r>
              <a:rPr lang="ja-JP" altLang="en-US" sz="1100" dirty="0">
                <a:latin typeface="+mn-ea"/>
                <a:ea typeface="+mn-ea"/>
              </a:rPr>
              <a:t>●ポールクルーバー：</a:t>
            </a:r>
            <a:br>
              <a:rPr lang="en-US" altLang="ja-JP" sz="1100" dirty="0">
                <a:latin typeface="+mn-ea"/>
                <a:ea typeface="+mn-ea"/>
              </a:rPr>
            </a:br>
            <a:r>
              <a:rPr lang="ja-JP" altLang="en-US" sz="1100" dirty="0">
                <a:latin typeface="+mn-ea"/>
                <a:ea typeface="+mn-ea"/>
              </a:rPr>
              <a:t>・ソーヴィニョンブラン</a:t>
            </a:r>
            <a:br>
              <a:rPr lang="en-US" altLang="ja-JP" sz="1100" dirty="0">
                <a:latin typeface="+mn-ea"/>
                <a:ea typeface="+mn-ea"/>
              </a:rPr>
            </a:br>
            <a:r>
              <a:rPr lang="ja-JP" altLang="en-US" sz="1100" dirty="0">
                <a:latin typeface="+mn-ea"/>
                <a:ea typeface="+mn-ea"/>
              </a:rPr>
              <a:t>・リースリング</a:t>
            </a:r>
            <a:br>
              <a:rPr lang="en-US" altLang="ja-JP" sz="1100" dirty="0">
                <a:latin typeface="+mn-ea"/>
                <a:ea typeface="+mn-ea"/>
              </a:rPr>
            </a:br>
            <a:r>
              <a:rPr lang="ja-JP" altLang="en-US" sz="1100" dirty="0">
                <a:latin typeface="+mn-ea"/>
                <a:ea typeface="+mn-ea"/>
              </a:rPr>
              <a:t>・エステート・ピノノワール</a:t>
            </a:r>
            <a:br>
              <a:rPr lang="en-US" altLang="ja-JP" sz="1100" dirty="0">
                <a:latin typeface="+mn-ea"/>
                <a:ea typeface="+mn-ea"/>
              </a:rPr>
            </a:br>
            <a:r>
              <a:rPr lang="ja-JP" altLang="en-US" sz="1100" dirty="0">
                <a:latin typeface="+mn-ea"/>
                <a:ea typeface="+mn-ea"/>
              </a:rPr>
              <a:t>・ノーブルレイト・ハーベスト</a:t>
            </a:r>
            <a:br>
              <a:rPr lang="en-US" altLang="ja-JP" sz="1100" dirty="0">
                <a:latin typeface="+mn-ea"/>
                <a:ea typeface="+mn-ea"/>
              </a:rPr>
            </a:br>
            <a:br>
              <a:rPr lang="en-US" altLang="ja-JP" sz="1100" dirty="0">
                <a:latin typeface="+mn-ea"/>
                <a:ea typeface="+mn-ea"/>
              </a:rPr>
            </a:br>
            <a:r>
              <a:rPr lang="ja-JP" altLang="en-US" sz="1100" dirty="0">
                <a:latin typeface="+mn-ea"/>
                <a:ea typeface="+mn-ea"/>
              </a:rPr>
              <a:t>●キャサリン・マーシャル</a:t>
            </a:r>
            <a:br>
              <a:rPr lang="en-US" altLang="ja-JP" sz="1100" dirty="0">
                <a:latin typeface="+mn-ea"/>
                <a:ea typeface="+mn-ea"/>
              </a:rPr>
            </a:br>
            <a:r>
              <a:rPr lang="ja-JP" altLang="en-US" sz="1100" dirty="0">
                <a:latin typeface="+mn-ea"/>
                <a:ea typeface="+mn-ea"/>
              </a:rPr>
              <a:t>・ソーヴィニョンブラン</a:t>
            </a:r>
            <a:br>
              <a:rPr lang="en-US" altLang="ja-JP" sz="1100" dirty="0">
                <a:latin typeface="+mn-ea"/>
                <a:ea typeface="+mn-ea"/>
              </a:rPr>
            </a:br>
            <a:r>
              <a:rPr lang="ja-JP" altLang="en-US" sz="1100" dirty="0">
                <a:latin typeface="+mn-ea"/>
                <a:ea typeface="+mn-ea"/>
              </a:rPr>
              <a:t>・リースリング</a:t>
            </a:r>
            <a:br>
              <a:rPr lang="en-US" altLang="ja-JP" sz="1100" dirty="0">
                <a:latin typeface="+mn-ea"/>
                <a:ea typeface="+mn-ea"/>
              </a:rPr>
            </a:br>
            <a:r>
              <a:rPr lang="ja-JP" altLang="en-US" sz="1100" dirty="0">
                <a:latin typeface="+mn-ea"/>
                <a:ea typeface="+mn-ea"/>
              </a:rPr>
              <a:t>・ピノノワール・クレイソイル</a:t>
            </a:r>
            <a:br>
              <a:rPr lang="en-US" altLang="ja-JP" sz="1100" dirty="0">
                <a:latin typeface="+mn-ea"/>
                <a:ea typeface="+mn-ea"/>
              </a:rPr>
            </a:br>
            <a:r>
              <a:rPr lang="ja-JP" altLang="en-US" sz="1100" dirty="0">
                <a:latin typeface="+mn-ea"/>
                <a:ea typeface="+mn-ea"/>
              </a:rPr>
              <a:t>・ピーターズ・ヴィジョン（メルロ・カベルネフランのブレンド）</a:t>
            </a:r>
            <a:br>
              <a:rPr lang="en-US" altLang="ja-JP" sz="1100" dirty="0"/>
            </a:br>
            <a:endParaRPr kumimoji="1" lang="ja-JP" altLang="en-US" sz="1100" dirty="0"/>
          </a:p>
        </p:txBody>
      </p:sp>
      <p:sp>
        <p:nvSpPr>
          <p:cNvPr id="3" name="コンテンツ プレースホルダー 2">
            <a:extLst>
              <a:ext uri="{FF2B5EF4-FFF2-40B4-BE49-F238E27FC236}">
                <a16:creationId xmlns:a16="http://schemas.microsoft.com/office/drawing/2014/main" id="{CCF2FE80-E288-48FF-9CCA-B61C153360D8}"/>
              </a:ext>
            </a:extLst>
          </p:cNvPr>
          <p:cNvSpPr>
            <a:spLocks noGrp="1"/>
          </p:cNvSpPr>
          <p:nvPr>
            <p:ph idx="1"/>
          </p:nvPr>
        </p:nvSpPr>
        <p:spPr>
          <a:xfrm>
            <a:off x="138113" y="4848224"/>
            <a:ext cx="6581774" cy="5153026"/>
          </a:xfrm>
        </p:spPr>
        <p:txBody>
          <a:bodyPr>
            <a:normAutofit fontScale="77500" lnSpcReduction="20000"/>
          </a:bodyPr>
          <a:lstStyle/>
          <a:p>
            <a:pPr marL="0" indent="0">
              <a:buNone/>
            </a:pPr>
            <a:r>
              <a:rPr lang="ja-JP" altLang="en-US" sz="1500" b="1" dirty="0">
                <a:latin typeface="+mn-ea"/>
              </a:rPr>
              <a:t>②フリーテイスティング</a:t>
            </a:r>
            <a:r>
              <a:rPr lang="ja-JP" altLang="en-US" sz="1200" b="1" dirty="0">
                <a:latin typeface="+mn-ea"/>
              </a:rPr>
              <a:t>　</a:t>
            </a:r>
            <a:r>
              <a:rPr lang="en-US" altLang="ja-JP" sz="1200" dirty="0">
                <a:latin typeface="+mn-ea"/>
              </a:rPr>
              <a:t>15:30-16:30</a:t>
            </a:r>
            <a:r>
              <a:rPr lang="ja-JP" altLang="en-US" sz="1200" dirty="0">
                <a:latin typeface="+mn-ea"/>
              </a:rPr>
              <a:t>　</a:t>
            </a:r>
            <a:r>
              <a:rPr lang="en-US" altLang="ja-JP" sz="1200" b="1" dirty="0">
                <a:latin typeface="+mn-ea"/>
              </a:rPr>
              <a:t>※</a:t>
            </a:r>
            <a:r>
              <a:rPr lang="ja-JP" altLang="en-US" sz="1200" b="1" dirty="0">
                <a:latin typeface="+mn-ea"/>
              </a:rPr>
              <a:t>ワインは変更になる場合がございます。</a:t>
            </a:r>
            <a:endParaRPr lang="en-US" altLang="ja-JP" sz="1200" b="1" dirty="0">
              <a:latin typeface="+mn-ea"/>
            </a:endParaRPr>
          </a:p>
          <a:p>
            <a:pPr marL="0" indent="0">
              <a:buNone/>
            </a:pPr>
            <a:r>
              <a:rPr lang="ja-JP" altLang="en-US" sz="1100" dirty="0"/>
              <a:t>・</a:t>
            </a:r>
            <a:r>
              <a:rPr lang="ja-JP" altLang="en-US" sz="1300" dirty="0"/>
              <a:t>キャサリン「南アフリカのシュナンブランについて」説明。</a:t>
            </a:r>
            <a:endParaRPr lang="en-US" altLang="ja-JP" sz="1300" dirty="0"/>
          </a:p>
          <a:p>
            <a:pPr marL="0" indent="0">
              <a:buNone/>
            </a:pPr>
            <a:r>
              <a:rPr lang="en-US" altLang="ja-JP" sz="1300" dirty="0"/>
              <a:t>6/15</a:t>
            </a:r>
            <a:r>
              <a:rPr lang="ja-JP" altLang="en-US" sz="1300" dirty="0"/>
              <a:t>は国際シュナンブランの日。</a:t>
            </a:r>
            <a:endParaRPr lang="en-US" altLang="ja-JP" sz="1300" dirty="0"/>
          </a:p>
          <a:p>
            <a:pPr marL="0" indent="0">
              <a:buNone/>
            </a:pPr>
            <a:r>
              <a:rPr lang="ja-JP" altLang="en-US" sz="1300" dirty="0"/>
              <a:t>「シュナンブランの可能性」をテーマに、様々な食材や味わいのフードを用意していますので自由にペアリングしてください。</a:t>
            </a:r>
            <a:endParaRPr lang="en-US" altLang="ja-JP" sz="1300" dirty="0"/>
          </a:p>
          <a:p>
            <a:pPr marL="0" indent="0">
              <a:buNone/>
            </a:pPr>
            <a:endParaRPr lang="en-US" altLang="ja-JP" sz="1300" dirty="0"/>
          </a:p>
          <a:p>
            <a:pPr marL="0" indent="0">
              <a:buNone/>
            </a:pPr>
            <a:r>
              <a:rPr lang="ja-JP" altLang="en-US" sz="1300" dirty="0"/>
              <a:t>＜シュナンブラン＞</a:t>
            </a:r>
            <a:endParaRPr lang="en-US" altLang="ja-JP" sz="1300" dirty="0"/>
          </a:p>
          <a:p>
            <a:pPr marL="0" indent="0">
              <a:buNone/>
            </a:pPr>
            <a:r>
              <a:rPr lang="ja-JP" altLang="en-US" sz="1300" dirty="0"/>
              <a:t>（　　　）内は産地。価格は税別小売価格。</a:t>
            </a:r>
            <a:endParaRPr lang="ja-JP" altLang="ja-JP" sz="1300" dirty="0"/>
          </a:p>
          <a:p>
            <a:pPr marL="0" indent="0">
              <a:buNone/>
            </a:pPr>
            <a:r>
              <a:rPr lang="ja-JP" altLang="en-US" sz="1300" dirty="0"/>
              <a:t>●</a:t>
            </a:r>
            <a:r>
              <a:rPr lang="ja-JP" altLang="ja-JP" sz="1300" dirty="0"/>
              <a:t>泡</a:t>
            </a:r>
            <a:r>
              <a:rPr lang="ja-JP" altLang="en-US" sz="1300" dirty="0"/>
              <a:t>：</a:t>
            </a:r>
            <a:r>
              <a:rPr lang="ja-JP" altLang="ja-JP" sz="1300" dirty="0"/>
              <a:t>ステラー・スパークリング</a:t>
            </a:r>
            <a:r>
              <a:rPr lang="ja-JP" altLang="en-US" sz="1300" dirty="0"/>
              <a:t>（オリファンツリバー）</a:t>
            </a:r>
            <a:r>
              <a:rPr lang="en-US" altLang="ja-JP" sz="1300" dirty="0"/>
              <a:t>1800</a:t>
            </a:r>
            <a:r>
              <a:rPr lang="ja-JP" altLang="en-US" sz="1300" dirty="0"/>
              <a:t>円</a:t>
            </a:r>
            <a:endParaRPr lang="ja-JP" altLang="ja-JP" sz="1300" dirty="0"/>
          </a:p>
          <a:p>
            <a:pPr marL="0" indent="0">
              <a:buNone/>
            </a:pPr>
            <a:r>
              <a:rPr lang="ja-JP" altLang="en-US" sz="1300" dirty="0"/>
              <a:t>●</a:t>
            </a:r>
            <a:r>
              <a:rPr lang="ja-JP" altLang="ja-JP" sz="1300" dirty="0"/>
              <a:t>辛口</a:t>
            </a:r>
            <a:r>
              <a:rPr lang="ja-JP" altLang="en-US" sz="1300" dirty="0"/>
              <a:t>：</a:t>
            </a:r>
            <a:endParaRPr lang="ja-JP" altLang="ja-JP" sz="1300" dirty="0"/>
          </a:p>
          <a:p>
            <a:pPr marL="0" indent="0">
              <a:buNone/>
            </a:pPr>
            <a:r>
              <a:rPr lang="ja-JP" altLang="en-US" sz="1300" dirty="0"/>
              <a:t>・</a:t>
            </a:r>
            <a:r>
              <a:rPr lang="ja-JP" altLang="ja-JP" sz="1300" dirty="0"/>
              <a:t>ブラハム・アンウッド（パール）</a:t>
            </a:r>
            <a:r>
              <a:rPr lang="en-US" altLang="ja-JP" sz="1300" dirty="0"/>
              <a:t>1600</a:t>
            </a:r>
            <a:r>
              <a:rPr lang="ja-JP" altLang="en-US" sz="1300" dirty="0"/>
              <a:t>円</a:t>
            </a:r>
            <a:endParaRPr lang="ja-JP" altLang="ja-JP" sz="1300" dirty="0"/>
          </a:p>
          <a:p>
            <a:pPr marL="0" indent="0">
              <a:buNone/>
            </a:pPr>
            <a:r>
              <a:rPr lang="ja-JP" altLang="en-US" sz="1300" dirty="0"/>
              <a:t>・</a:t>
            </a:r>
            <a:r>
              <a:rPr lang="ja-JP" altLang="ja-JP" sz="1300" dirty="0"/>
              <a:t>バデンホースト・セカチュア（スワートランド）</a:t>
            </a:r>
            <a:r>
              <a:rPr lang="en-US" altLang="ja-JP" sz="1300" dirty="0"/>
              <a:t>1850</a:t>
            </a:r>
            <a:r>
              <a:rPr lang="ja-JP" altLang="en-US" sz="1300" dirty="0"/>
              <a:t>円</a:t>
            </a:r>
            <a:r>
              <a:rPr lang="ja-JP" altLang="ja-JP" sz="1300" dirty="0"/>
              <a:t>　</a:t>
            </a:r>
          </a:p>
          <a:p>
            <a:pPr marL="0" indent="0">
              <a:buNone/>
            </a:pPr>
            <a:r>
              <a:rPr lang="ja-JP" altLang="en-US" sz="1300" dirty="0"/>
              <a:t>・</a:t>
            </a:r>
            <a:r>
              <a:rPr lang="ja-JP" altLang="ja-JP" sz="1300" dirty="0"/>
              <a:t>ロングリッジ</a:t>
            </a:r>
            <a:r>
              <a:rPr lang="ja-JP" altLang="en-US" sz="1300" dirty="0"/>
              <a:t>・オーガニック</a:t>
            </a:r>
            <a:r>
              <a:rPr lang="ja-JP" altLang="ja-JP" sz="1300" dirty="0"/>
              <a:t>（ステレンボシュ</a:t>
            </a:r>
            <a:r>
              <a:rPr lang="en-US" altLang="ja-JP" sz="1300" dirty="0"/>
              <a:t>-</a:t>
            </a:r>
            <a:r>
              <a:rPr lang="ja-JP" altLang="ja-JP" sz="1300" dirty="0"/>
              <a:t>ヘルダーバーグ）</a:t>
            </a:r>
            <a:r>
              <a:rPr lang="en-US" altLang="ja-JP" sz="1300" dirty="0"/>
              <a:t>2300</a:t>
            </a:r>
            <a:r>
              <a:rPr lang="ja-JP" altLang="en-US" sz="1300" dirty="0"/>
              <a:t>円</a:t>
            </a:r>
            <a:endParaRPr lang="ja-JP" altLang="ja-JP" sz="1300" dirty="0"/>
          </a:p>
          <a:p>
            <a:pPr marL="0" indent="0">
              <a:buNone/>
            </a:pPr>
            <a:r>
              <a:rPr lang="ja-JP" altLang="en-US" sz="1300" dirty="0"/>
              <a:t>・</a:t>
            </a:r>
            <a:r>
              <a:rPr lang="ja-JP" altLang="ja-JP" sz="1300" dirty="0"/>
              <a:t>ウォータークルーフ</a:t>
            </a:r>
            <a:r>
              <a:rPr lang="ja-JP" altLang="en-US" sz="1300" dirty="0"/>
              <a:t>・シリアスリークール</a:t>
            </a:r>
            <a:r>
              <a:rPr lang="ja-JP" altLang="ja-JP" sz="1300" dirty="0"/>
              <a:t>（ステレンボシュ</a:t>
            </a:r>
            <a:r>
              <a:rPr lang="en-US" altLang="ja-JP" sz="1300" dirty="0"/>
              <a:t>-</a:t>
            </a:r>
            <a:r>
              <a:rPr lang="ja-JP" altLang="ja-JP" sz="1300" dirty="0"/>
              <a:t>ヘルダーバーグ）</a:t>
            </a:r>
            <a:r>
              <a:rPr lang="en-US" altLang="ja-JP" sz="1300" dirty="0"/>
              <a:t>3200</a:t>
            </a:r>
            <a:r>
              <a:rPr lang="ja-JP" altLang="en-US" sz="1300" dirty="0"/>
              <a:t>円</a:t>
            </a:r>
            <a:endParaRPr lang="ja-JP" altLang="ja-JP" sz="1300" dirty="0"/>
          </a:p>
          <a:p>
            <a:pPr marL="0" indent="0">
              <a:buNone/>
            </a:pPr>
            <a:r>
              <a:rPr lang="ja-JP" altLang="en-US" sz="1300" dirty="0"/>
              <a:t>・</a:t>
            </a:r>
            <a:r>
              <a:rPr lang="ja-JP" altLang="ja-JP" sz="1300" dirty="0"/>
              <a:t>ベリンガム・バーナード</a:t>
            </a:r>
            <a:r>
              <a:rPr lang="ja-JP" altLang="en-US" sz="1300" dirty="0"/>
              <a:t>・オールドヴァイン（コースタル）</a:t>
            </a:r>
            <a:r>
              <a:rPr lang="en-US" altLang="ja-JP" sz="1300" dirty="0"/>
              <a:t>3500</a:t>
            </a:r>
            <a:r>
              <a:rPr lang="ja-JP" altLang="en-US" sz="1300" dirty="0"/>
              <a:t>円</a:t>
            </a:r>
            <a:endParaRPr lang="ja-JP" altLang="ja-JP" sz="1300" dirty="0"/>
          </a:p>
          <a:p>
            <a:pPr marL="0" indent="0">
              <a:buNone/>
            </a:pPr>
            <a:r>
              <a:rPr lang="ja-JP" altLang="en-US" sz="1300" dirty="0"/>
              <a:t>・</a:t>
            </a:r>
            <a:r>
              <a:rPr lang="ja-JP" altLang="ja-JP" sz="1300" dirty="0"/>
              <a:t>キャサリン・マーシャル・シュナンブラン・ファーメンティドインクレイ（エルギン）</a:t>
            </a:r>
            <a:r>
              <a:rPr lang="ja-JP" altLang="en-US" sz="1300" dirty="0"/>
              <a:t>参考出品</a:t>
            </a:r>
            <a:r>
              <a:rPr lang="en-US" altLang="ja-JP" sz="1300" dirty="0"/>
              <a:t>5000</a:t>
            </a:r>
            <a:r>
              <a:rPr lang="ja-JP" altLang="en-US" sz="1300" dirty="0"/>
              <a:t>円</a:t>
            </a:r>
            <a:endParaRPr lang="ja-JP" altLang="ja-JP" sz="1300" dirty="0"/>
          </a:p>
          <a:p>
            <a:pPr marL="0" indent="0">
              <a:buNone/>
            </a:pPr>
            <a:r>
              <a:rPr lang="ja-JP" altLang="en-US" sz="1300" dirty="0"/>
              <a:t>●やや甘口：</a:t>
            </a:r>
            <a:endParaRPr lang="ja-JP" altLang="ja-JP" sz="1300" dirty="0"/>
          </a:p>
          <a:p>
            <a:pPr marL="0" indent="0">
              <a:buNone/>
            </a:pPr>
            <a:r>
              <a:rPr lang="ja-JP" altLang="ja-JP" sz="1300" dirty="0"/>
              <a:t>・ロングリッジ・オースティン（ステレンボシュ</a:t>
            </a:r>
            <a:r>
              <a:rPr lang="en-US" altLang="ja-JP" sz="1300" dirty="0"/>
              <a:t>-</a:t>
            </a:r>
            <a:r>
              <a:rPr lang="ja-JP" altLang="ja-JP" sz="1300" dirty="0"/>
              <a:t>ヘルダーバーグ</a:t>
            </a:r>
            <a:r>
              <a:rPr lang="ja-JP" altLang="en-US" sz="1300" dirty="0"/>
              <a:t>）</a:t>
            </a:r>
            <a:r>
              <a:rPr lang="en-US" altLang="ja-JP" sz="1300" dirty="0"/>
              <a:t>7500</a:t>
            </a:r>
            <a:r>
              <a:rPr lang="ja-JP" altLang="en-US" sz="1300" dirty="0"/>
              <a:t>円。</a:t>
            </a:r>
            <a:r>
              <a:rPr lang="en-US" altLang="ja-JP" sz="1300" dirty="0"/>
              <a:t>6</a:t>
            </a:r>
            <a:r>
              <a:rPr lang="ja-JP" altLang="en-US" sz="1300" dirty="0"/>
              <a:t>月末入荷。</a:t>
            </a:r>
            <a:endParaRPr lang="ja-JP" altLang="ja-JP" sz="1300" dirty="0"/>
          </a:p>
          <a:p>
            <a:pPr marL="0" indent="0">
              <a:buNone/>
            </a:pPr>
            <a:r>
              <a:rPr lang="ja-JP" altLang="en-US" sz="1300" dirty="0"/>
              <a:t>●極</a:t>
            </a:r>
            <a:r>
              <a:rPr lang="ja-JP" altLang="ja-JP" sz="1300" dirty="0"/>
              <a:t>甘口</a:t>
            </a:r>
            <a:r>
              <a:rPr lang="ja-JP" altLang="en-US" sz="1300" dirty="0"/>
              <a:t>：</a:t>
            </a:r>
            <a:endParaRPr lang="ja-JP" altLang="ja-JP" sz="1300" dirty="0"/>
          </a:p>
          <a:p>
            <a:pPr marL="0" indent="0">
              <a:buNone/>
            </a:pPr>
            <a:r>
              <a:rPr lang="ja-JP" altLang="ja-JP" sz="1300" dirty="0"/>
              <a:t>・ドルニエ</a:t>
            </a:r>
            <a:r>
              <a:rPr lang="ja-JP" altLang="en-US" sz="1300" dirty="0"/>
              <a:t>・ナチュラル・スイート</a:t>
            </a:r>
            <a:r>
              <a:rPr lang="ja-JP" altLang="ja-JP" sz="1300" dirty="0"/>
              <a:t>（</a:t>
            </a:r>
            <a:r>
              <a:rPr lang="en-US" altLang="ja-JP" sz="1300" dirty="0"/>
              <a:t>375ml</a:t>
            </a:r>
            <a:r>
              <a:rPr lang="ja-JP" altLang="en-US" sz="1300" dirty="0" err="1"/>
              <a:t>。</a:t>
            </a:r>
            <a:r>
              <a:rPr lang="ja-JP" altLang="ja-JP" sz="1300" dirty="0"/>
              <a:t>ステレンボシュ</a:t>
            </a:r>
            <a:r>
              <a:rPr lang="en-US" altLang="ja-JP" sz="1300" dirty="0"/>
              <a:t>-</a:t>
            </a:r>
            <a:r>
              <a:rPr lang="ja-JP" altLang="ja-JP" sz="1300" dirty="0"/>
              <a:t>ヘルダーバーグ</a:t>
            </a:r>
            <a:r>
              <a:rPr lang="ja-JP" altLang="en-US" sz="1300" dirty="0"/>
              <a:t>）参考出品 </a:t>
            </a:r>
            <a:r>
              <a:rPr lang="en-US" altLang="ja-JP" sz="1300" dirty="0"/>
              <a:t>3300</a:t>
            </a:r>
            <a:r>
              <a:rPr lang="ja-JP" altLang="en-US" sz="1300" dirty="0"/>
              <a:t>円</a:t>
            </a:r>
            <a:endParaRPr lang="ja-JP" altLang="ja-JP" sz="1300" dirty="0"/>
          </a:p>
          <a:p>
            <a:pPr marL="0" indent="0">
              <a:buNone/>
            </a:pPr>
            <a:endParaRPr lang="en-US" altLang="ja-JP" sz="1300" dirty="0"/>
          </a:p>
          <a:p>
            <a:pPr marL="0" indent="0">
              <a:buNone/>
            </a:pPr>
            <a:r>
              <a:rPr lang="ja-JP" altLang="en-US" sz="1300" dirty="0"/>
              <a:t>●その他の品種）</a:t>
            </a:r>
            <a:endParaRPr lang="en-US" altLang="ja-JP" sz="1300" dirty="0"/>
          </a:p>
          <a:p>
            <a:pPr marL="0" indent="0">
              <a:buNone/>
            </a:pPr>
            <a:r>
              <a:rPr lang="ja-JP" altLang="ja-JP" sz="1300" dirty="0"/>
              <a:t>・</a:t>
            </a:r>
            <a:r>
              <a:rPr lang="ja-JP" altLang="en-US" sz="1300" dirty="0"/>
              <a:t>ポールクルーバー・シャルドネ（エルギン）</a:t>
            </a:r>
            <a:r>
              <a:rPr lang="en-US" altLang="ja-JP" sz="1300" dirty="0"/>
              <a:t>2700</a:t>
            </a:r>
            <a:r>
              <a:rPr lang="ja-JP" altLang="en-US" sz="1300" dirty="0"/>
              <a:t>円</a:t>
            </a:r>
            <a:endParaRPr lang="en-US" altLang="ja-JP" sz="1300" dirty="0"/>
          </a:p>
          <a:p>
            <a:pPr marL="0" indent="0">
              <a:buNone/>
            </a:pPr>
            <a:r>
              <a:rPr lang="ja-JP" altLang="en-US" sz="1300" dirty="0"/>
              <a:t>・ポールクルーバー・</a:t>
            </a:r>
            <a:r>
              <a:rPr lang="ja-JP" altLang="ja-JP" sz="1300" dirty="0"/>
              <a:t>ゲヴェルツ</a:t>
            </a:r>
            <a:r>
              <a:rPr lang="ja-JP" altLang="en-US" sz="1300" dirty="0"/>
              <a:t>トラミネール（エルギン）</a:t>
            </a:r>
            <a:r>
              <a:rPr lang="en-US" altLang="ja-JP" sz="1300" dirty="0"/>
              <a:t>2300</a:t>
            </a:r>
            <a:r>
              <a:rPr lang="ja-JP" altLang="en-US" sz="1300" dirty="0"/>
              <a:t>円</a:t>
            </a:r>
            <a:endParaRPr lang="ja-JP" altLang="ja-JP" sz="1300" dirty="0"/>
          </a:p>
          <a:p>
            <a:pPr marL="0" indent="0">
              <a:buNone/>
            </a:pPr>
            <a:endParaRPr lang="ja-JP" altLang="ja-JP" dirty="0"/>
          </a:p>
          <a:p>
            <a:endParaRPr kumimoji="1" lang="ja-JP" altLang="en-US" dirty="0"/>
          </a:p>
        </p:txBody>
      </p:sp>
      <p:pic>
        <p:nvPicPr>
          <p:cNvPr id="5" name="図 4">
            <a:extLst>
              <a:ext uri="{FF2B5EF4-FFF2-40B4-BE49-F238E27FC236}">
                <a16:creationId xmlns:a16="http://schemas.microsoft.com/office/drawing/2014/main" id="{CAEEEFC2-6C8F-4ED9-A3B4-185067EFECB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38752"/>
          <a:stretch/>
        </p:blipFill>
        <p:spPr>
          <a:xfrm>
            <a:off x="0" y="2400123"/>
            <a:ext cx="6858000" cy="2362728"/>
          </a:xfrm>
          <a:prstGeom prst="rect">
            <a:avLst/>
          </a:prstGeom>
        </p:spPr>
      </p:pic>
    </p:spTree>
    <p:extLst>
      <p:ext uri="{BB962C8B-B14F-4D97-AF65-F5344CB8AC3E}">
        <p14:creationId xmlns:p14="http://schemas.microsoft.com/office/powerpoint/2010/main" val="412014140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542</TotalTime>
  <Words>340</Words>
  <Application>Microsoft Office PowerPoint</Application>
  <PresentationFormat>A4 210 x 297 mm</PresentationFormat>
  <Paragraphs>57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ＡＲ新藝体Ｕ</vt:lpstr>
      <vt:lpstr>HG創英角ｺﾞｼｯｸUB</vt:lpstr>
      <vt:lpstr>Meiryo UI</vt:lpstr>
      <vt:lpstr>ＭＳ Ｐゴシック</vt:lpstr>
      <vt:lpstr>Arial</vt:lpstr>
      <vt:lpstr>Calibri</vt:lpstr>
      <vt:lpstr>Calibri Light</vt:lpstr>
      <vt:lpstr>Office テーマ</vt:lpstr>
      <vt:lpstr>PowerPoint プレゼンテーション</vt:lpstr>
      <vt:lpstr>①試飲セミナー　14:30-15:30 ※ワインは変更になる場合がございます。 ・リーズル「エルギンのテロワールについて」説明。  ＜試飲ワイン＞ ●ポールクルーバー： ・ソーヴィニョンブラン ・リースリング ・エステート・ピノノワール ・ノーブルレイト・ハーベスト  ●キャサリン・マーシャル ・ソーヴィニョンブラン ・リースリング ・ピノノワール・クレイソイル ・ピーターズ・ヴィジョン（メルロ・カベルネフランのブレンド）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堀裕紀</dc:creator>
  <cp:lastModifiedBy>haruhana20164044@gmail.com</cp:lastModifiedBy>
  <cp:revision>74</cp:revision>
  <cp:lastPrinted>2017-06-06T02:53:50Z</cp:lastPrinted>
  <dcterms:created xsi:type="dcterms:W3CDTF">2015-10-07T03:15:31Z</dcterms:created>
  <dcterms:modified xsi:type="dcterms:W3CDTF">2018-05-13T17:31:55Z</dcterms:modified>
</cp:coreProperties>
</file>